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</p:sldIdLst>
  <p:sldSz cx="9144000" cy="5143500" type="screen16x9"/>
  <p:notesSz cx="6858000" cy="9144000"/>
  <p:embeddedFontLst>
    <p:embeddedFont>
      <p:font typeface="Lato" panose="020F0502020204030203" pitchFamily="34" charset="0"/>
      <p:regular r:id="rId23"/>
      <p:bold r:id="rId24"/>
      <p:italic r:id="rId25"/>
      <p:boldItalic r:id="rId26"/>
    </p:embeddedFont>
    <p:embeddedFont>
      <p:font typeface="Raleway" pitchFamily="2" charset="0"/>
      <p:regular r:id="rId27"/>
      <p:bold r:id="rId28"/>
      <p:italic r:id="rId29"/>
      <p:boldItalic r:id="rId30"/>
    </p:embeddedFont>
    <p:embeddedFont>
      <p:font typeface="Roboto" panose="02000000000000000000" pitchFamily="2" charset="0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FA205E3-5AC2-4AD6-A7FA-82617F644A2C}">
  <a:tblStyle styleId="{FFA205E3-5AC2-4AD6-A7FA-82617F644A2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d3778594c5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d3778594c5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2f5393e5cc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2f5393e5cc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2d3778594c5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2d3778594c5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2d3778594c5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2d3778594c5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g284a43b6c20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2" name="Google Shape;152;g284a43b6c20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g2d3778594c5_0_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Google Shape;159;g2d3778594c5_0_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g2d3778594c5_0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5" name="Google Shape;165;g2d3778594c5_0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2d3778594c5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2d3778594c5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d3778594c5_0_4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d3778594c5_0_4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d3778594c5_0_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d3778594c5_0_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284a43b6c20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284a43b6c20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" name="Google Shape;225;g2d3778594c5_0_4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6" name="Google Shape;226;g2d3778594c5_0_4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284a43b6c20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284a43b6c20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284a43b6c20_0_3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284a43b6c20_0_3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284a43b6c20_0_39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284a43b6c20_0_39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84a43b6c20_0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84a43b6c20_0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f5393e5ccd_0_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f5393e5ccd_0_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284a43b6c20_0_1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284a43b6c20_0_1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2d3778594c5_0_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5" name="Google Shape;125;g2d3778594c5_0_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Google Shape;10;p2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1" name="Google Shape;11;p2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2" name="Google Shape;12;p2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>
            <a:off x="2371725" y="630225"/>
            <a:ext cx="6331500" cy="15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>
            <a:off x="2390267" y="3238450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5" name="Google Shape;15;p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1" name="Google Shape;61;p11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62" name="Google Shape;62;p11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63" name="Google Shape;63;p11"/>
          <p:cNvSpPr txBox="1">
            <a:spLocks noGrp="1"/>
          </p:cNvSpPr>
          <p:nvPr>
            <p:ph type="title" hasCustomPrompt="1"/>
          </p:nvPr>
        </p:nvSpPr>
        <p:spPr>
          <a:xfrm>
            <a:off x="853950" y="1304850"/>
            <a:ext cx="7436100" cy="153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600"/>
              <a:buFont typeface="Lato"/>
              <a:buNone/>
              <a:defRPr sz="9600">
                <a:solidFill>
                  <a:schemeClr val="dk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r>
              <a:t>xx%</a:t>
            </a:r>
          </a:p>
        </p:txBody>
      </p:sp>
      <p:sp>
        <p:nvSpPr>
          <p:cNvPr id="64" name="Google Shape;64;p11"/>
          <p:cNvSpPr txBox="1">
            <a:spLocks noGrp="1"/>
          </p:cNvSpPr>
          <p:nvPr>
            <p:ph type="body" idx="1"/>
          </p:nvPr>
        </p:nvSpPr>
        <p:spPr>
          <a:xfrm>
            <a:off x="853950" y="2919450"/>
            <a:ext cx="74361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5" name="Google Shape;65;p1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2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7" name="Google Shape;17;p3"/>
          <p:cNvCxnSpPr/>
          <p:nvPr/>
        </p:nvCxnSpPr>
        <p:spPr>
          <a:xfrm>
            <a:off x="425200" y="415650"/>
            <a:ext cx="8296800" cy="0"/>
          </a:xfrm>
          <a:prstGeom prst="straightConnector1">
            <a:avLst/>
          </a:prstGeom>
          <a:noFill/>
          <a:ln w="3810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18" name="Google Shape;18;p3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2" name="Google Shape;22;p4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3" name="Google Shape;23;p4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24" name="Google Shape;24;p4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25" name="Google Shape;25;p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9" name="Google Shape;29;p5"/>
          <p:cNvCxnSpPr/>
          <p:nvPr/>
        </p:nvCxnSpPr>
        <p:spPr>
          <a:xfrm>
            <a:off x="2477724" y="415650"/>
            <a:ext cx="6244200" cy="0"/>
          </a:xfrm>
          <a:prstGeom prst="straightConnector1">
            <a:avLst/>
          </a:prstGeom>
          <a:noFill/>
          <a:ln w="3810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0" name="Google Shape;30;p5"/>
          <p:cNvCxnSpPr/>
          <p:nvPr/>
        </p:nvCxnSpPr>
        <p:spPr>
          <a:xfrm>
            <a:off x="2477724" y="4740000"/>
            <a:ext cx="62442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31" name="Google Shape;31;p5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32" name="Google Shape;32;p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body" idx="1"/>
          </p:nvPr>
        </p:nvSpPr>
        <p:spPr>
          <a:xfrm>
            <a:off x="2400303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2"/>
          </p:nvPr>
        </p:nvSpPr>
        <p:spPr>
          <a:xfrm>
            <a:off x="5650572" y="160267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6"/>
          <p:cNvSpPr txBox="1">
            <a:spLocks noGrp="1"/>
          </p:cNvSpPr>
          <p:nvPr>
            <p:ph type="title"/>
          </p:nvPr>
        </p:nvSpPr>
        <p:spPr>
          <a:xfrm>
            <a:off x="303300" y="41157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0" name="Google Shape;40;p7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5" name="Google Shape;45;p8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9"/>
          <p:cNvSpPr/>
          <p:nvPr/>
        </p:nvSpPr>
        <p:spPr>
          <a:xfrm>
            <a:off x="4572000" y="1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50" name="Google Shape;50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0"/>
          <p:cNvCxnSpPr/>
          <p:nvPr/>
        </p:nvCxnSpPr>
        <p:spPr>
          <a:xfrm>
            <a:off x="425200" y="4740000"/>
            <a:ext cx="82968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57" name="Google Shape;57;p10"/>
          <p:cNvCxnSpPr/>
          <p:nvPr/>
        </p:nvCxnSpPr>
        <p:spPr>
          <a:xfrm>
            <a:off x="425198" y="415650"/>
            <a:ext cx="183300" cy="0"/>
          </a:xfrm>
          <a:prstGeom prst="straightConnector1">
            <a:avLst/>
          </a:prstGeom>
          <a:noFill/>
          <a:ln w="19050" cap="flat" cmpd="sng">
            <a:solidFill>
              <a:schemeClr val="dk2"/>
            </a:solidFill>
            <a:prstDash val="solid"/>
            <a:round/>
            <a:headEnd type="none" w="sm" len="sm"/>
            <a:tailEnd type="none" w="sm" len="sm"/>
          </a:ln>
        </p:spPr>
      </p:cxnSp>
      <p:sp>
        <p:nvSpPr>
          <p:cNvPr id="58" name="Google Shape;58;p10"/>
          <p:cNvSpPr txBox="1">
            <a:spLocks noGrp="1"/>
          </p:cNvSpPr>
          <p:nvPr>
            <p:ph type="body" idx="1"/>
          </p:nvPr>
        </p:nvSpPr>
        <p:spPr>
          <a:xfrm>
            <a:off x="328017" y="4226025"/>
            <a:ext cx="83886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59" name="Google Shape;59;p10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wiss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000"/>
              <a:buFont typeface="Raleway"/>
              <a:buNone/>
              <a:defRPr sz="3000" b="1">
                <a:solidFill>
                  <a:schemeClr val="dk2"/>
                </a:solidFill>
                <a:latin typeface="Raleway"/>
                <a:ea typeface="Raleway"/>
                <a:cs typeface="Raleway"/>
                <a:sym typeface="Raleway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Lato"/>
              <a:buChar char="●"/>
              <a:defRPr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●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○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Lato"/>
              <a:buChar char="■"/>
              <a:defRPr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-CA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enclasse.telequebec.tv/contenu/La-vision-dIsabelle-Picard/1062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ici.radio-canada.ca/tele/le-telejournal-avec-celine-galipeau/site/segments/reportage/373129/pensionnat-autochtone-canada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ici.radio-canada.ca/jeunesse/maj/1809613/chandail-orange-pensionnat-autochtones?utm_source=Google&amp;utm_campaign=AO-SEM&amp;utm_medium=cpc&amp;utm_term=JEUNESSE&amp;utm_content=generique-MAJ&amp;fbclid=IwAR3P1vwVOi4RA4VGaWSR4zDIyM8zPIDofqv4pLcmMvwMjvL9_i6FbFecw0s" TargetMode="External"/><Relationship Id="rId4" Type="http://schemas.openxmlformats.org/officeDocument/2006/relationships/hyperlink" Target="https://enclasse.telequebec.tv/contenu/Lenfance-deracinee/17536" TargetMode="Externa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hyperlink" Target="https://enclasse.telequebec.tv/contenu/Le-tabac/17535" TargetMode="External"/><Relationship Id="rId3" Type="http://schemas.openxmlformats.org/officeDocument/2006/relationships/hyperlink" Target="https://enclasse.telequebec.tv/contenu/Jemmy-Echaquan-Dube-et-Elisapie-devenir-actrice/22386" TargetMode="External"/><Relationship Id="rId7" Type="http://schemas.openxmlformats.org/officeDocument/2006/relationships/hyperlink" Target="https://enclasse.telequebec.tv/contenu/Rap-atikamekw/21618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youtu.be/OsniojX1lds?si=bplAYn-p-22KZCMm" TargetMode="External"/><Relationship Id="rId5" Type="http://schemas.openxmlformats.org/officeDocument/2006/relationships/hyperlink" Target="https://enclasse.telequebec.tv/contenu/Katatjatuuk-kangirsumi-Chants-de-gorge-a-Kangirsuk/20894" TargetMode="External"/><Relationship Id="rId4" Type="http://schemas.openxmlformats.org/officeDocument/2006/relationships/hyperlink" Target="https://enclasse.telequebec.tv/contenu/Le-pow-wow/1549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3"/>
          <p:cNvSpPr txBox="1">
            <a:spLocks noGrp="1"/>
          </p:cNvSpPr>
          <p:nvPr>
            <p:ph type="ctrTitle"/>
          </p:nvPr>
        </p:nvSpPr>
        <p:spPr>
          <a:xfrm>
            <a:off x="313925" y="509100"/>
            <a:ext cx="8681100" cy="102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lang="fr-CA" sz="2520"/>
              <a:t>Lundi 30 septembre : Journée de la vérité et de la réconciliation autochtone </a:t>
            </a:r>
            <a:endParaRPr sz="2520"/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1488729" y="3179175"/>
            <a:ext cx="6331500" cy="1241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Pour un Canada uni et la reconnaissance de la présence autochtone passée, présente et future!</a:t>
            </a:r>
            <a:endParaRPr/>
          </a:p>
        </p:txBody>
      </p:sp>
      <p:pic>
        <p:nvPicPr>
          <p:cNvPr id="74" name="Google Shape;74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58477" y="1679238"/>
            <a:ext cx="3191975" cy="1915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Analyse de la peinture</a:t>
            </a:r>
            <a:endParaRPr/>
          </a:p>
        </p:txBody>
      </p:sp>
      <p:sp>
        <p:nvSpPr>
          <p:cNvPr id="133" name="Google Shape;133;p22"/>
          <p:cNvSpPr txBox="1">
            <a:spLocks noGrp="1"/>
          </p:cNvSpPr>
          <p:nvPr>
            <p:ph type="body" idx="1"/>
          </p:nvPr>
        </p:nvSpPr>
        <p:spPr>
          <a:xfrm>
            <a:off x="151595" y="1576125"/>
            <a:ext cx="88059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-CA"/>
              <a:t>Référence à l’histoire de la colonisation (le discours des Blancs arrivés en héro est renversé complètement)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-CA"/>
              <a:t>La vague = symbolise les violences qui vont affecter les Autochtones (assimilation, discrimination, pensionnats, vols des terres)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-CA"/>
              <a:t>Blancs secourus = renverse le discours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-CA"/>
              <a:t>Ils arrivent avec leur racisme (esclave)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-CA"/>
              <a:t>Reconstitution historique revue du point de vue Autochtone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8" name="Google Shape;138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6450" y="122125"/>
            <a:ext cx="8203250" cy="4614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4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24"/>
          <p:cNvSpPr txBox="1">
            <a:spLocks noGrp="1"/>
          </p:cNvSpPr>
          <p:nvPr>
            <p:ph type="body" idx="1"/>
          </p:nvPr>
        </p:nvSpPr>
        <p:spPr>
          <a:xfrm>
            <a:off x="227821" y="1595775"/>
            <a:ext cx="85038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-CA"/>
              <a:t>Scène de chaos et de violence = fait référence aux tensions actuelles sur les enjeux autochtones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-CA"/>
              <a:t>La maison/quartier résidentiel = l’oeuvre montre une scène de la vie moderne (aujourd’hui) → les impacts de la colonisation et de la domination blanche se font encore sentir aujourd’hui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-CA"/>
              <a:t>La maison a des vitres brisées, est sale = référence aux mauvaises conditions de vie dans les réserves autochtones</a:t>
            </a:r>
            <a:endParaRPr/>
          </a:p>
          <a:p>
            <a:pPr marL="457200" lvl="0" indent="-342900" algn="l" rtl="0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fr-CA"/>
              <a:t>Les anges = la violence vécue par les membres du clergé, par l’Église</a:t>
            </a:r>
            <a:endParaRPr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79850" y="21600"/>
            <a:ext cx="6225398" cy="51002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2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Une vision de l’avenir en couleur </a:t>
            </a:r>
            <a:endParaRPr/>
          </a:p>
        </p:txBody>
      </p:sp>
      <p:sp>
        <p:nvSpPr>
          <p:cNvPr id="155" name="Google Shape;155;p26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500" u="sng">
                <a:solidFill>
                  <a:schemeClr val="hlink"/>
                </a:solidFill>
                <a:hlinkClick r:id="rId3"/>
              </a:rPr>
              <a:t>https://enclasse.telequebec.tv/contenu/La-vision-dIsabelle-Picard/1062</a:t>
            </a:r>
            <a:endParaRPr sz="15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156" name="Google Shape;156;p2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85901" y="2238700"/>
            <a:ext cx="2370000" cy="2359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27"/>
          <p:cNvSpPr txBox="1">
            <a:spLocks noGrp="1"/>
          </p:cNvSpPr>
          <p:nvPr>
            <p:ph type="title"/>
          </p:nvPr>
        </p:nvSpPr>
        <p:spPr>
          <a:xfrm>
            <a:off x="345625" y="195700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La crise d’OKA</a:t>
            </a:r>
            <a:endParaRPr/>
          </a:p>
        </p:txBody>
      </p:sp>
      <p:pic>
        <p:nvPicPr>
          <p:cNvPr id="162" name="Google Shape;16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21113" y="1261875"/>
            <a:ext cx="4945825" cy="3291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28"/>
          <p:cNvSpPr txBox="1">
            <a:spLocks noGrp="1"/>
          </p:cNvSpPr>
          <p:nvPr>
            <p:ph type="title"/>
          </p:nvPr>
        </p:nvSpPr>
        <p:spPr>
          <a:xfrm>
            <a:off x="225250" y="575950"/>
            <a:ext cx="8496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Contexte</a:t>
            </a:r>
            <a:endParaRPr/>
          </a:p>
        </p:txBody>
      </p:sp>
      <p:sp>
        <p:nvSpPr>
          <p:cNvPr id="168" name="Google Shape;168;p28"/>
          <p:cNvSpPr txBox="1">
            <a:spLocks noGrp="1"/>
          </p:cNvSpPr>
          <p:nvPr>
            <p:ph type="body" idx="1"/>
          </p:nvPr>
        </p:nvSpPr>
        <p:spPr>
          <a:xfrm>
            <a:off x="235075" y="1086250"/>
            <a:ext cx="8496600" cy="351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10000"/>
          </a:bodyPr>
          <a:lstStyle/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-CA" b="1"/>
              <a:t>Qui ? → </a:t>
            </a:r>
            <a:r>
              <a:rPr lang="fr-CA"/>
              <a:t>Le gouvernement du Québec, le gouvernement du Canada, les Mohawks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-CA" b="1"/>
              <a:t>Quand </a:t>
            </a:r>
            <a:r>
              <a:rPr lang="fr-CA"/>
              <a:t>? → Été 1990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-CA" b="1"/>
              <a:t>Où ?</a:t>
            </a:r>
            <a:r>
              <a:rPr lang="fr-CA"/>
              <a:t> → À Oka, ville située à l’Ouest de Montréal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-CA" b="1"/>
              <a:t>Quoi </a:t>
            </a:r>
            <a:r>
              <a:rPr lang="fr-CA"/>
              <a:t>? → Résistance autochtone face à l’agrandissement d’un terrain de golf sur des terres revendiquées</a:t>
            </a:r>
            <a:endParaRPr/>
          </a:p>
          <a:p>
            <a:pPr marL="457200" lvl="0" indent="-334327" algn="l" rtl="0">
              <a:spcBef>
                <a:spcPts val="0"/>
              </a:spcBef>
              <a:spcAft>
                <a:spcPts val="0"/>
              </a:spcAft>
              <a:buSzPct val="100000"/>
              <a:buChar char="-"/>
            </a:pPr>
            <a:r>
              <a:rPr lang="fr-CA" b="1"/>
              <a:t>Pourquoi ?</a:t>
            </a:r>
            <a:r>
              <a:rPr lang="fr-CA"/>
              <a:t> Blancs → Le golf aurait des retombées économiques positives, les maisons des habitants prendraient de la valeur</a:t>
            </a:r>
            <a:endParaRPr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/>
              <a:t>Autochtones → Les terres ont une importance spirituelle, selon-eux, elles leur appartiennent depuis des centaines d’années</a:t>
            </a:r>
            <a:endParaRPr/>
          </a:p>
          <a:p>
            <a:pPr marL="457200" lvl="0" indent="-334327" algn="l" rtl="0">
              <a:spcBef>
                <a:spcPts val="1200"/>
              </a:spcBef>
              <a:spcAft>
                <a:spcPts val="0"/>
              </a:spcAft>
              <a:buSzPct val="100000"/>
              <a:buChar char="-"/>
            </a:pPr>
            <a:r>
              <a:rPr lang="fr-CA" b="1"/>
              <a:t>Comment</a:t>
            </a:r>
            <a:r>
              <a:rPr lang="fr-CA"/>
              <a:t> ? → En bloquant l’accès à la pinède, en bloquant le pont Mercier, seul lien dans la région vers l’île de Montréal. Le siège a duré 78 jours. 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9"/>
          <p:cNvSpPr txBox="1">
            <a:spLocks noGrp="1"/>
          </p:cNvSpPr>
          <p:nvPr>
            <p:ph type="title"/>
          </p:nvPr>
        </p:nvSpPr>
        <p:spPr>
          <a:xfrm>
            <a:off x="951825" y="87300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Kanesatake</a:t>
            </a:r>
            <a:endParaRPr/>
          </a:p>
        </p:txBody>
      </p:sp>
      <p:pic>
        <p:nvPicPr>
          <p:cNvPr id="174" name="Google Shape;17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1825" y="632300"/>
            <a:ext cx="7338651" cy="4115625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9"/>
          <p:cNvSpPr/>
          <p:nvPr/>
        </p:nvSpPr>
        <p:spPr>
          <a:xfrm>
            <a:off x="1917150" y="2162375"/>
            <a:ext cx="861300" cy="9828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76" name="Google Shape;176;p29"/>
          <p:cNvCxnSpPr/>
          <p:nvPr/>
        </p:nvCxnSpPr>
        <p:spPr>
          <a:xfrm flipH="1">
            <a:off x="3001275" y="2010375"/>
            <a:ext cx="243300" cy="6687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77" name="Google Shape;177;p29"/>
          <p:cNvSpPr txBox="1"/>
          <p:nvPr/>
        </p:nvSpPr>
        <p:spPr>
          <a:xfrm>
            <a:off x="2879800" y="1645600"/>
            <a:ext cx="912000" cy="21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Oka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0"/>
          <p:cNvSpPr txBox="1">
            <a:spLocks noGrp="1"/>
          </p:cNvSpPr>
          <p:nvPr>
            <p:ph type="title"/>
          </p:nvPr>
        </p:nvSpPr>
        <p:spPr>
          <a:xfrm>
            <a:off x="311700" y="56925"/>
            <a:ext cx="8520600" cy="63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Kahnawake</a:t>
            </a:r>
            <a:endParaRPr/>
          </a:p>
        </p:txBody>
      </p:sp>
      <p:pic>
        <p:nvPicPr>
          <p:cNvPr id="183" name="Google Shape;1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81625"/>
            <a:ext cx="7587651" cy="4245726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/>
          <p:nvPr/>
        </p:nvSpPr>
        <p:spPr>
          <a:xfrm>
            <a:off x="3923500" y="3581000"/>
            <a:ext cx="993000" cy="7296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85" name="Google Shape;185;p30"/>
          <p:cNvCxnSpPr/>
          <p:nvPr/>
        </p:nvCxnSpPr>
        <p:spPr>
          <a:xfrm>
            <a:off x="4085625" y="2871675"/>
            <a:ext cx="303900" cy="537000"/>
          </a:xfrm>
          <a:prstGeom prst="straightConnector1">
            <a:avLst/>
          </a:prstGeom>
          <a:noFill/>
          <a:ln w="28575" cap="flat" cmpd="sng">
            <a:solidFill>
              <a:schemeClr val="dk2"/>
            </a:solidFill>
            <a:prstDash val="solid"/>
            <a:round/>
            <a:headEnd type="none" w="med" len="med"/>
            <a:tailEnd type="triangle" w="med" len="med"/>
          </a:ln>
        </p:spPr>
      </p:cxnSp>
      <p:sp>
        <p:nvSpPr>
          <p:cNvPr id="186" name="Google Shape;186;p30"/>
          <p:cNvSpPr txBox="1"/>
          <p:nvPr/>
        </p:nvSpPr>
        <p:spPr>
          <a:xfrm>
            <a:off x="3041925" y="2486625"/>
            <a:ext cx="1550400" cy="29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1800">
                <a:solidFill>
                  <a:schemeClr val="dk2"/>
                </a:solidFill>
                <a:latin typeface="Lato"/>
                <a:ea typeface="Lato"/>
                <a:cs typeface="Lato"/>
                <a:sym typeface="Lato"/>
              </a:rPr>
              <a:t>Pont Mercier</a:t>
            </a: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87" name="Google Shape;187;p30"/>
          <p:cNvSpPr/>
          <p:nvPr/>
        </p:nvSpPr>
        <p:spPr>
          <a:xfrm>
            <a:off x="255350" y="2121850"/>
            <a:ext cx="780300" cy="871500"/>
          </a:xfrm>
          <a:prstGeom prst="ellipse">
            <a:avLst/>
          </a:prstGeom>
          <a:noFill/>
          <a:ln w="19050" cap="flat" cmpd="sng">
            <a:solidFill>
              <a:srgbClr val="FF0000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2" name="Google Shape;192;p31"/>
          <p:cNvGrpSpPr/>
          <p:nvPr/>
        </p:nvGrpSpPr>
        <p:grpSpPr>
          <a:xfrm>
            <a:off x="4513723" y="310651"/>
            <a:ext cx="2341112" cy="3283124"/>
            <a:chOff x="4526673" y="303525"/>
            <a:chExt cx="2341112" cy="3283124"/>
          </a:xfrm>
        </p:grpSpPr>
        <p:sp>
          <p:nvSpPr>
            <p:cNvPr id="193" name="Google Shape;193;p31"/>
            <p:cNvSpPr/>
            <p:nvPr/>
          </p:nvSpPr>
          <p:spPr>
            <a:xfrm>
              <a:off x="4849302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4" name="Google Shape;194;p31"/>
            <p:cNvGrpSpPr/>
            <p:nvPr/>
          </p:nvGrpSpPr>
          <p:grpSpPr>
            <a:xfrm>
              <a:off x="4526673" y="303525"/>
              <a:ext cx="2341112" cy="3283124"/>
              <a:chOff x="4526673" y="303525"/>
              <a:chExt cx="2341112" cy="3283124"/>
            </a:xfrm>
          </p:grpSpPr>
          <p:grpSp>
            <p:nvGrpSpPr>
              <p:cNvPr id="195" name="Google Shape;195;p31"/>
              <p:cNvGrpSpPr/>
              <p:nvPr/>
            </p:nvGrpSpPr>
            <p:grpSpPr>
              <a:xfrm>
                <a:off x="4808316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196" name="Google Shape;196;p3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197" name="Google Shape;197;p3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198" name="Google Shape;198;p31"/>
              <p:cNvSpPr txBox="1"/>
              <p:nvPr/>
            </p:nvSpPr>
            <p:spPr>
              <a:xfrm>
                <a:off x="4526673" y="3215249"/>
                <a:ext cx="9804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fr-CA" sz="1200" b="1">
                    <a:latin typeface="Roboto"/>
                    <a:ea typeface="Roboto"/>
                    <a:cs typeface="Roboto"/>
                    <a:sym typeface="Roboto"/>
                  </a:rPr>
                  <a:t>12 juillet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199" name="Google Shape;199;p31"/>
              <p:cNvSpPr txBox="1"/>
              <p:nvPr/>
            </p:nvSpPr>
            <p:spPr>
              <a:xfrm>
                <a:off x="4614185" y="303525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r-CA" sz="1200" b="1">
                    <a:latin typeface="Roboto"/>
                    <a:ea typeface="Roboto"/>
                    <a:cs typeface="Roboto"/>
                    <a:sym typeface="Roboto"/>
                  </a:rPr>
                  <a:t>Début du siège à Kanesatake + Blocage du pont Mercier à Kahnawake 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fr-CA" sz="1200">
                    <a:latin typeface="Roboto"/>
                    <a:ea typeface="Roboto"/>
                    <a:cs typeface="Roboto"/>
                    <a:sym typeface="Roboto"/>
                  </a:rPr>
                  <a:t>Début des négociations. Le gouvernement du Québec ne veut pas négocier avec des « terroristes ». Il y a des manifestations violentes dans les villes voisines. La police demande l’aide de l’armée canadienne.</a:t>
                </a:r>
                <a:endParaRPr sz="1200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00" name="Google Shape;200;p31"/>
          <p:cNvGrpSpPr/>
          <p:nvPr/>
        </p:nvGrpSpPr>
        <p:grpSpPr>
          <a:xfrm>
            <a:off x="6422841" y="2709725"/>
            <a:ext cx="2721159" cy="1735651"/>
            <a:chOff x="6435791" y="2702599"/>
            <a:chExt cx="2721159" cy="1735651"/>
          </a:xfrm>
        </p:grpSpPr>
        <p:sp>
          <p:nvSpPr>
            <p:cNvPr id="201" name="Google Shape;201;p31"/>
            <p:cNvSpPr/>
            <p:nvPr/>
          </p:nvSpPr>
          <p:spPr>
            <a:xfrm>
              <a:off x="6807650" y="3079475"/>
              <a:ext cx="23493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02" name="Google Shape;202;p31"/>
            <p:cNvGrpSpPr/>
            <p:nvPr/>
          </p:nvGrpSpPr>
          <p:grpSpPr>
            <a:xfrm>
              <a:off x="6435791" y="2702599"/>
              <a:ext cx="2494582" cy="1735651"/>
              <a:chOff x="6435791" y="2702599"/>
              <a:chExt cx="2494582" cy="1735651"/>
            </a:xfrm>
          </p:grpSpPr>
          <p:grpSp>
            <p:nvGrpSpPr>
              <p:cNvPr id="203" name="Google Shape;203;p31"/>
              <p:cNvGrpSpPr/>
              <p:nvPr/>
            </p:nvGrpSpPr>
            <p:grpSpPr>
              <a:xfrm rot="10800000">
                <a:off x="6760035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204" name="Google Shape;204;p3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05" name="Google Shape;205;p31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06" name="Google Shape;206;p31"/>
              <p:cNvSpPr txBox="1"/>
              <p:nvPr/>
            </p:nvSpPr>
            <p:spPr>
              <a:xfrm>
                <a:off x="6435791" y="2702599"/>
                <a:ext cx="14220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fr-CA" sz="1200" b="1">
                    <a:latin typeface="Roboto"/>
                    <a:ea typeface="Roboto"/>
                    <a:cs typeface="Roboto"/>
                    <a:sym typeface="Roboto"/>
                  </a:rPr>
                  <a:t>26 septembre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sp>
            <p:nvSpPr>
              <p:cNvPr id="207" name="Google Shape;207;p31"/>
              <p:cNvSpPr txBox="1"/>
              <p:nvPr/>
            </p:nvSpPr>
            <p:spPr>
              <a:xfrm>
                <a:off x="6676773" y="349445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r-CA" sz="1200" b="1">
                    <a:latin typeface="Roboto"/>
                    <a:ea typeface="Roboto"/>
                    <a:cs typeface="Roboto"/>
                    <a:sym typeface="Roboto"/>
                  </a:rPr>
                  <a:t>Fin de la crise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fr-CA" sz="1200">
                    <a:latin typeface="Roboto"/>
                    <a:ea typeface="Roboto"/>
                    <a:cs typeface="Roboto"/>
                    <a:sym typeface="Roboto"/>
                  </a:rPr>
                  <a:t>Les barricades sont graduellement enlevées. Le golf ne sera jamais construit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08" name="Google Shape;208;p31"/>
          <p:cNvGrpSpPr/>
          <p:nvPr/>
        </p:nvGrpSpPr>
        <p:grpSpPr>
          <a:xfrm>
            <a:off x="305925" y="523425"/>
            <a:ext cx="2572125" cy="3070365"/>
            <a:chOff x="318875" y="516299"/>
            <a:chExt cx="2572125" cy="3070365"/>
          </a:xfrm>
        </p:grpSpPr>
        <p:sp>
          <p:nvSpPr>
            <p:cNvPr id="209" name="Google Shape;209;p31"/>
            <p:cNvSpPr/>
            <p:nvPr/>
          </p:nvSpPr>
          <p:spPr>
            <a:xfrm>
              <a:off x="932600" y="3079475"/>
              <a:ext cx="1958400" cy="133500"/>
            </a:xfrm>
            <a:prstGeom prst="rect">
              <a:avLst/>
            </a:prstGeom>
            <a:solidFill>
              <a:srgbClr val="0E945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0" name="Google Shape;210;p31"/>
            <p:cNvGrpSpPr/>
            <p:nvPr/>
          </p:nvGrpSpPr>
          <p:grpSpPr>
            <a:xfrm>
              <a:off x="318875" y="516299"/>
              <a:ext cx="2253600" cy="3070365"/>
              <a:chOff x="318875" y="516299"/>
              <a:chExt cx="2253600" cy="3070365"/>
            </a:xfrm>
          </p:grpSpPr>
          <p:sp>
            <p:nvSpPr>
              <p:cNvPr id="211" name="Google Shape;211;p31"/>
              <p:cNvSpPr txBox="1"/>
              <p:nvPr/>
            </p:nvSpPr>
            <p:spPr>
              <a:xfrm>
                <a:off x="495991" y="3215263"/>
                <a:ext cx="8712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fr-CA" sz="1200" b="1">
                    <a:latin typeface="Roboto"/>
                    <a:ea typeface="Roboto"/>
                    <a:cs typeface="Roboto"/>
                    <a:sym typeface="Roboto"/>
                  </a:rPr>
                  <a:t>Juin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212" name="Google Shape;212;p31"/>
              <p:cNvGrpSpPr/>
              <p:nvPr/>
            </p:nvGrpSpPr>
            <p:grpSpPr>
              <a:xfrm>
                <a:off x="881025" y="2800065"/>
                <a:ext cx="92400" cy="411825"/>
                <a:chOff x="845575" y="2563700"/>
                <a:chExt cx="92400" cy="411825"/>
              </a:xfrm>
            </p:grpSpPr>
            <p:cxnSp>
              <p:nvCxnSpPr>
                <p:cNvPr id="213" name="Google Shape;213;p31"/>
                <p:cNvCxnSpPr/>
                <p:nvPr/>
              </p:nvCxnSpPr>
              <p:spPr>
                <a:xfrm>
                  <a:off x="891775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14" name="Google Shape;214;p31"/>
                <p:cNvSpPr/>
                <p:nvPr/>
              </p:nvSpPr>
              <p:spPr>
                <a:xfrm>
                  <a:off x="845575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15" name="Google Shape;215;p31"/>
              <p:cNvSpPr txBox="1"/>
              <p:nvPr/>
            </p:nvSpPr>
            <p:spPr>
              <a:xfrm>
                <a:off x="318875" y="516299"/>
                <a:ext cx="2253600" cy="12135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r-CA" sz="1200" b="1">
                    <a:latin typeface="Roboto"/>
                    <a:ea typeface="Roboto"/>
                    <a:cs typeface="Roboto"/>
                    <a:sym typeface="Roboto"/>
                  </a:rPr>
                  <a:t>Montée des tensions entre les Mohawks et le gouvernement du Québec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fr-CA" sz="1200">
                    <a:latin typeface="Roboto"/>
                    <a:ea typeface="Roboto"/>
                    <a:cs typeface="Roboto"/>
                    <a:sym typeface="Roboto"/>
                  </a:rPr>
                  <a:t>Les Mohawks érigent une barrière sur la route menant à la pinède. Le gouvernement voudrait que la police vienne démanteler la barricade.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  <p:grpSp>
        <p:nvGrpSpPr>
          <p:cNvPr id="216" name="Google Shape;216;p31"/>
          <p:cNvGrpSpPr/>
          <p:nvPr/>
        </p:nvGrpSpPr>
        <p:grpSpPr>
          <a:xfrm>
            <a:off x="2512651" y="2709725"/>
            <a:ext cx="2501349" cy="1735651"/>
            <a:chOff x="2525601" y="2702599"/>
            <a:chExt cx="2501349" cy="1735651"/>
          </a:xfrm>
        </p:grpSpPr>
        <p:sp>
          <p:nvSpPr>
            <p:cNvPr id="217" name="Google Shape;217;p31"/>
            <p:cNvSpPr/>
            <p:nvPr/>
          </p:nvSpPr>
          <p:spPr>
            <a:xfrm>
              <a:off x="2890952" y="3079475"/>
              <a:ext cx="1958400" cy="133500"/>
            </a:xfrm>
            <a:prstGeom prst="rect">
              <a:avLst/>
            </a:prstGeom>
            <a:solidFill>
              <a:srgbClr val="08563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218" name="Google Shape;218;p31"/>
            <p:cNvGrpSpPr/>
            <p:nvPr/>
          </p:nvGrpSpPr>
          <p:grpSpPr>
            <a:xfrm>
              <a:off x="2525601" y="2702599"/>
              <a:ext cx="2501349" cy="1735651"/>
              <a:chOff x="2525601" y="2702599"/>
              <a:chExt cx="2501349" cy="1735651"/>
            </a:xfrm>
          </p:grpSpPr>
          <p:sp>
            <p:nvSpPr>
              <p:cNvPr id="219" name="Google Shape;219;p31"/>
              <p:cNvSpPr txBox="1"/>
              <p:nvPr/>
            </p:nvSpPr>
            <p:spPr>
              <a:xfrm>
                <a:off x="2525601" y="2702599"/>
                <a:ext cx="914400" cy="3714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ctr" rtl="0">
                  <a:lnSpc>
                    <a:spcPct val="115000"/>
                  </a:lnSpc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fr-CA" sz="1200" b="1">
                    <a:latin typeface="Roboto"/>
                    <a:ea typeface="Roboto"/>
                    <a:cs typeface="Roboto"/>
                    <a:sym typeface="Roboto"/>
                  </a:rPr>
                  <a:t>11 juillet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  <p:grpSp>
            <p:nvGrpSpPr>
              <p:cNvPr id="220" name="Google Shape;220;p31"/>
              <p:cNvGrpSpPr/>
              <p:nvPr/>
            </p:nvGrpSpPr>
            <p:grpSpPr>
              <a:xfrm rot="10800000">
                <a:off x="2849073" y="3079467"/>
                <a:ext cx="92400" cy="411825"/>
                <a:chOff x="2070100" y="2563700"/>
                <a:chExt cx="92400" cy="411825"/>
              </a:xfrm>
            </p:grpSpPr>
            <p:cxnSp>
              <p:nvCxnSpPr>
                <p:cNvPr id="221" name="Google Shape;221;p31"/>
                <p:cNvCxnSpPr/>
                <p:nvPr/>
              </p:nvCxnSpPr>
              <p:spPr>
                <a:xfrm>
                  <a:off x="2116300" y="2616125"/>
                  <a:ext cx="0" cy="359400"/>
                </a:xfrm>
                <a:prstGeom prst="straightConnector1">
                  <a:avLst/>
                </a:prstGeom>
                <a:noFill/>
                <a:ln w="9525" cap="flat" cmpd="sng">
                  <a:solidFill>
                    <a:srgbClr val="00000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</p:cxnSp>
            <p:sp>
              <p:nvSpPr>
                <p:cNvPr id="222" name="Google Shape;222;p31"/>
                <p:cNvSpPr/>
                <p:nvPr/>
              </p:nvSpPr>
              <p:spPr>
                <a:xfrm>
                  <a:off x="2070100" y="2563700"/>
                  <a:ext cx="92400" cy="92400"/>
                </a:xfrm>
                <a:prstGeom prst="ellipse">
                  <a:avLst/>
                </a:prstGeom>
                <a:solidFill>
                  <a:srgbClr val="00000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223" name="Google Shape;223;p31"/>
              <p:cNvSpPr txBox="1"/>
              <p:nvPr/>
            </p:nvSpPr>
            <p:spPr>
              <a:xfrm>
                <a:off x="2773350" y="3494450"/>
                <a:ext cx="2253600" cy="9438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91425" rIns="91425" bIns="91425" anchor="t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fr-CA" sz="1200" b="1">
                    <a:latin typeface="Roboto"/>
                    <a:ea typeface="Roboto"/>
                    <a:cs typeface="Roboto"/>
                    <a:sym typeface="Roboto"/>
                  </a:rPr>
                  <a:t>Affrontement entre la SQ et les Mohawks de Kanesatake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  <a:p>
                <a:pPr marL="0" lvl="0" indent="0" algn="l" rtl="0">
                  <a:spcBef>
                    <a:spcPts val="0"/>
                  </a:spcBef>
                  <a:spcAft>
                    <a:spcPts val="1600"/>
                  </a:spcAft>
                  <a:buNone/>
                </a:pPr>
                <a:r>
                  <a:rPr lang="fr-CA" sz="1200">
                    <a:latin typeface="Roboto"/>
                    <a:ea typeface="Roboto"/>
                    <a:cs typeface="Roboto"/>
                    <a:sym typeface="Roboto"/>
                  </a:rPr>
                  <a:t>Des coups de feu sont lancés. C’est l’affrontement armé entre les policiers et les Autochtones. Un policier est mort</a:t>
                </a:r>
                <a:endParaRPr sz="1200" b="1">
                  <a:latin typeface="Roboto"/>
                  <a:ea typeface="Roboto"/>
                  <a:cs typeface="Roboto"/>
                  <a:sym typeface="Roboto"/>
                </a:endParaRPr>
              </a:p>
            </p:txBody>
          </p:sp>
        </p:grp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1411200" y="563875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Qu’est-ce que la réconciliation </a:t>
            </a:r>
            <a:endParaRPr/>
          </a:p>
        </p:txBody>
      </p:sp>
      <p:sp>
        <p:nvSpPr>
          <p:cNvPr id="80" name="Google Shape;80;p14"/>
          <p:cNvSpPr txBox="1">
            <a:spLocks noGrp="1"/>
          </p:cNvSpPr>
          <p:nvPr>
            <p:ph type="body" idx="1"/>
          </p:nvPr>
        </p:nvSpPr>
        <p:spPr>
          <a:xfrm>
            <a:off x="211058" y="1150975"/>
            <a:ext cx="87219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La réconciliation est un </a:t>
            </a:r>
            <a:r>
              <a:rPr lang="fr-CA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processus continu permettant aux peuples autochtones et au gouvernement du Canada de travailler ensemble à établir et à maintenir un cadre de vie commune fondé sur le respect</a:t>
            </a:r>
            <a:r>
              <a:rPr lang="fr-CA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, pour favoriser des nations autochtones solides, saines et durables au sein d'un Canada fort</a:t>
            </a: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>
              <a:solidFill>
                <a:srgbClr val="202124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1" name="Google Shape;81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474" y="2571750"/>
            <a:ext cx="6705051" cy="19886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2"/>
          <p:cNvSpPr txBox="1">
            <a:spLocks noGrp="1"/>
          </p:cNvSpPr>
          <p:nvPr>
            <p:ph type="title"/>
          </p:nvPr>
        </p:nvSpPr>
        <p:spPr>
          <a:xfrm>
            <a:off x="174275" y="545550"/>
            <a:ext cx="8547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Qui a gagné ?</a:t>
            </a:r>
            <a:endParaRPr/>
          </a:p>
        </p:txBody>
      </p:sp>
      <p:sp>
        <p:nvSpPr>
          <p:cNvPr id="229" name="Google Shape;229;p32"/>
          <p:cNvSpPr txBox="1">
            <a:spLocks noGrp="1"/>
          </p:cNvSpPr>
          <p:nvPr>
            <p:ph type="body" idx="1"/>
          </p:nvPr>
        </p:nvSpPr>
        <p:spPr>
          <a:xfrm>
            <a:off x="363578" y="1552025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2400"/>
              <a:t>Personne</a:t>
            </a:r>
            <a:endParaRPr sz="2400"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30" name="Google Shape;230;p32"/>
          <p:cNvSpPr txBox="1">
            <a:spLocks noGrp="1"/>
          </p:cNvSpPr>
          <p:nvPr>
            <p:ph type="body" idx="2"/>
          </p:nvPr>
        </p:nvSpPr>
        <p:spPr>
          <a:xfrm>
            <a:off x="239599" y="2141100"/>
            <a:ext cx="22227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Personne n’a gagné, et tout le monde a perdu. La situation est restée inchangée.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Arial"/>
              <a:buNone/>
            </a:pPr>
            <a:r>
              <a:rPr lang="fr-CA"/>
              <a:t>C’est le gouvernement fédéral qui a racheté les terres.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231" name="Google Shape;231;p32"/>
          <p:cNvSpPr txBox="1">
            <a:spLocks noGrp="1"/>
          </p:cNvSpPr>
          <p:nvPr>
            <p:ph type="body" idx="2"/>
          </p:nvPr>
        </p:nvSpPr>
        <p:spPr>
          <a:xfrm>
            <a:off x="817172" y="2571750"/>
            <a:ext cx="30714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  <p:graphicFrame>
        <p:nvGraphicFramePr>
          <p:cNvPr id="232" name="Google Shape;232;p32"/>
          <p:cNvGraphicFramePr/>
          <p:nvPr/>
        </p:nvGraphicFramePr>
        <p:xfrm>
          <a:off x="2735900" y="7316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{FFA205E3-5AC2-4AD6-A7FA-82617F644A2C}</a:tableStyleId>
              </a:tblPr>
              <a:tblGrid>
                <a:gridCol w="20178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178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1782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A" b="1"/>
                        <a:t>Les deux partis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A" b="1"/>
                        <a:t>Ce qu’ils voulaient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A" b="1"/>
                        <a:t>Ce qu’ils ont eu</a:t>
                      </a:r>
                      <a:endParaRPr b="1"/>
                    </a:p>
                  </a:txBody>
                  <a:tcPr marL="91425" marR="91425" marT="91425" marB="91425"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A"/>
                        <a:t>Autochtones (Mohawks)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A"/>
                        <a:t>Souhaitaient une reconnaissance de leurs droits ancestraux sur les territoires de </a:t>
                      </a:r>
                      <a:r>
                        <a:rPr lang="fr-CA">
                          <a:solidFill>
                            <a:schemeClr val="dk2"/>
                          </a:solidFill>
                        </a:rPr>
                        <a:t>Kahnawake et Kanesatake (que le gouvernement reconnaisse que ces terres appartiennent aux Mohawks).</a:t>
                      </a:r>
                      <a:endParaRPr>
                        <a:solidFill>
                          <a:schemeClr val="dk2"/>
                        </a:solidFill>
                      </a:endParaRPr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fr-CA"/>
                        <a:t>Pas de terrain de golf</a:t>
                      </a:r>
                      <a:endParaRPr/>
                    </a:p>
                    <a:p>
                      <a:pPr marL="457200" lvl="0" indent="-31750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SzPts val="1400"/>
                        <a:buChar char="-"/>
                      </a:pPr>
                      <a:r>
                        <a:rPr lang="fr-CA"/>
                        <a:t>Pas de construction de quartier résidentiel</a:t>
                      </a: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81000"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A"/>
                        <a:t>Allochtones (non-Autochtone)</a:t>
                      </a:r>
                      <a:endParaRPr/>
                    </a:p>
                  </a:txBody>
                  <a:tcPr marL="91425" marR="91425" marT="91425" marB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fr-CA"/>
                        <a:t>Construire un golf et un quartier résidentiel sur un cimetière Autochtone et une pinède</a:t>
                      </a:r>
                      <a:endParaRPr/>
                    </a:p>
                  </a:txBody>
                  <a:tcPr marL="91425" marR="91425" marT="91425" marB="91425"/>
                </a:tc>
                <a:tc>
                  <a:txBody>
                    <a:bodyPr/>
                    <a:lstStyle/>
                    <a:p>
                      <a:pPr marL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/>
                    </a:p>
                  </a:txBody>
                  <a:tcPr marL="91425" marR="91425" marT="91425" marB="914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5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Objectifs </a:t>
            </a:r>
            <a:endParaRPr/>
          </a:p>
        </p:txBody>
      </p:sp>
      <p:sp>
        <p:nvSpPr>
          <p:cNvPr id="87" name="Google Shape;87;p15"/>
          <p:cNvSpPr txBox="1">
            <a:spLocks noGrp="1"/>
          </p:cNvSpPr>
          <p:nvPr>
            <p:ph type="body" idx="1"/>
          </p:nvPr>
        </p:nvSpPr>
        <p:spPr>
          <a:xfrm>
            <a:off x="2400256" y="1344150"/>
            <a:ext cx="3467700" cy="2455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 sz="20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-Logement adéquat</a:t>
            </a:r>
            <a:endParaRPr sz="20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 sz="20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-Éducation de qualité </a:t>
            </a:r>
            <a:endParaRPr sz="20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 sz="20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-Une eau potable salubre</a:t>
            </a:r>
            <a:endParaRPr sz="20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r>
              <a:rPr lang="fr-CA" sz="200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-Prévention de la violence </a:t>
            </a:r>
            <a:endParaRPr sz="2000">
              <a:solidFill>
                <a:srgbClr val="333333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8" name="Google Shape;88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1363" y="575950"/>
            <a:ext cx="2466975" cy="1847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91375" y="2733000"/>
            <a:ext cx="2857500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6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6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pic>
        <p:nvPicPr>
          <p:cNvPr id="96" name="Google Shape;96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1200" y="545313"/>
            <a:ext cx="6321600" cy="4052862"/>
          </a:xfrm>
          <a:prstGeom prst="rect">
            <a:avLst/>
          </a:prstGeom>
          <a:noFill/>
          <a:ln>
            <a:noFill/>
          </a:ln>
        </p:spPr>
      </p:pic>
      <p:sp>
        <p:nvSpPr>
          <p:cNvPr id="97" name="Google Shape;97;p16"/>
          <p:cNvSpPr txBox="1"/>
          <p:nvPr/>
        </p:nvSpPr>
        <p:spPr>
          <a:xfrm>
            <a:off x="253550" y="1171175"/>
            <a:ext cx="954000" cy="196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>
                <a:latin typeface="Lato"/>
                <a:ea typeface="Lato"/>
                <a:cs typeface="Lato"/>
                <a:sym typeface="Lato"/>
              </a:rPr>
              <a:t>*Source: </a:t>
            </a:r>
            <a:endParaRPr>
              <a:latin typeface="Lato"/>
              <a:ea typeface="Lato"/>
              <a:cs typeface="Lato"/>
              <a:sym typeface="Lato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>
                <a:latin typeface="Lato"/>
                <a:ea typeface="Lato"/>
                <a:cs typeface="Lato"/>
                <a:sym typeface="Lato"/>
              </a:rPr>
              <a:t>Le Devoir 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7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Les ‘’indiens’’</a:t>
            </a:r>
            <a:endParaRPr/>
          </a:p>
        </p:txBody>
      </p:sp>
      <p:sp>
        <p:nvSpPr>
          <p:cNvPr id="103" name="Google Shape;103;p17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fr-CA" sz="19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Le terme Indien, lorsqu'il est utilisé pour désigner les peuples autochtones des Amériques, et non les peuples de l'Asie du Sud, </a:t>
            </a:r>
            <a:r>
              <a:rPr lang="fr-CA" sz="1900">
                <a:solidFill>
                  <a:srgbClr val="040C28"/>
                </a:solidFill>
                <a:latin typeface="Arial"/>
                <a:ea typeface="Arial"/>
                <a:cs typeface="Arial"/>
                <a:sym typeface="Arial"/>
              </a:rPr>
              <a:t>proviendrait de Christophe Colomb</a:t>
            </a:r>
            <a:r>
              <a:rPr lang="fr-CA" sz="1900">
                <a:solidFill>
                  <a:srgbClr val="202124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. À la fin des années 1400, Christophe Colomb croit avoir atteint l'Asie.</a:t>
            </a:r>
            <a:endParaRPr sz="2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>
            <a:spLocks noGrp="1"/>
          </p:cNvSpPr>
          <p:nvPr>
            <p:ph type="title"/>
          </p:nvPr>
        </p:nvSpPr>
        <p:spPr>
          <a:xfrm>
            <a:off x="2400250" y="474625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Pourquoi la réconciliation?</a:t>
            </a:r>
            <a:endParaRPr/>
          </a:p>
        </p:txBody>
      </p:sp>
      <p:sp>
        <p:nvSpPr>
          <p:cNvPr id="109" name="Google Shape;109;p18"/>
          <p:cNvSpPr txBox="1"/>
          <p:nvPr/>
        </p:nvSpPr>
        <p:spPr>
          <a:xfrm>
            <a:off x="1697600" y="1190850"/>
            <a:ext cx="5384100" cy="1570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  <a:latin typeface="Lato"/>
              <a:ea typeface="Lato"/>
              <a:cs typeface="Lato"/>
              <a:sym typeface="Lato"/>
            </a:endParaRPr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97475" y="1037625"/>
            <a:ext cx="6431076" cy="3617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Suite</a:t>
            </a:r>
            <a:endParaRPr/>
          </a:p>
        </p:txBody>
      </p:sp>
      <p:sp>
        <p:nvSpPr>
          <p:cNvPr id="116" name="Google Shape;116;p19"/>
          <p:cNvSpPr txBox="1">
            <a:spLocks noGrp="1"/>
          </p:cNvSpPr>
          <p:nvPr>
            <p:ph type="body" idx="1"/>
          </p:nvPr>
        </p:nvSpPr>
        <p:spPr>
          <a:xfrm>
            <a:off x="2410112" y="1595776"/>
            <a:ext cx="6321600" cy="300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59595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595959"/>
              </a:solidFill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●"/>
            </a:pPr>
            <a:r>
              <a:rPr lang="fr-CA" sz="1500" u="sng">
                <a:solidFill>
                  <a:srgbClr val="1C3678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Pensionnats autochtones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111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300"/>
              <a:buChar char="●"/>
            </a:pPr>
            <a:r>
              <a:rPr lang="fr-CA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Témoignage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457200" lvl="0" indent="-3238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500"/>
              <a:buChar char="●"/>
            </a:pPr>
            <a:r>
              <a:rPr lang="fr-CA" sz="1500" u="sng">
                <a:solidFill>
                  <a:srgbClr val="1C3678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L'histoire derrière le chandail orange</a:t>
            </a:r>
            <a:endParaRPr sz="1500">
              <a:solidFill>
                <a:srgbClr val="59595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59595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500">
              <a:solidFill>
                <a:srgbClr val="59595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500">
              <a:solidFill>
                <a:srgbClr val="595959"/>
              </a:solidFill>
            </a:endParaRPr>
          </a:p>
          <a:p>
            <a:pPr marL="45720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0"/>
          <p:cNvSpPr txBox="1">
            <a:spLocks noGrp="1"/>
          </p:cNvSpPr>
          <p:nvPr>
            <p:ph type="title"/>
          </p:nvPr>
        </p:nvSpPr>
        <p:spPr>
          <a:xfrm>
            <a:off x="2400250" y="575950"/>
            <a:ext cx="6321600" cy="635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Beauté de la culture autochtone </a:t>
            </a:r>
            <a:endParaRPr/>
          </a:p>
        </p:txBody>
      </p:sp>
      <p:sp>
        <p:nvSpPr>
          <p:cNvPr id="122" name="Google Shape;122;p20"/>
          <p:cNvSpPr txBox="1">
            <a:spLocks noGrp="1"/>
          </p:cNvSpPr>
          <p:nvPr>
            <p:ph type="body" idx="1"/>
          </p:nvPr>
        </p:nvSpPr>
        <p:spPr>
          <a:xfrm>
            <a:off x="432450" y="1038350"/>
            <a:ext cx="8520600" cy="4841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6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-CA"/>
              <a:t>Représentation autochtone dans la culture artistique québécoise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 u="sng">
                <a:solidFill>
                  <a:schemeClr val="hlink"/>
                </a:solidFill>
                <a:hlinkClick r:id="rId3"/>
              </a:rPr>
              <a:t>https://enclasse.telequebec.tv/contenu/Jemmy-Echaquan-Dube-et-Elisapie-devenir-actrice/22386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/>
              <a:t>Le pow wow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 u="sng">
                <a:solidFill>
                  <a:schemeClr val="hlink"/>
                </a:solidFill>
                <a:hlinkClick r:id="rId4"/>
              </a:rPr>
              <a:t>https://enclasse.telequebec.tv/contenu/Le-pow-wow/1549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/>
              <a:t>Chant de gorge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 u="sng">
                <a:solidFill>
                  <a:schemeClr val="hlink"/>
                </a:solidFill>
                <a:hlinkClick r:id="rId5"/>
              </a:rPr>
              <a:t>https://enclasse.telequebec.tv/contenu/Katatjatuuk-kangirsumi-Chants-de-gorge-a-Kangirsuk/20894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/>
              <a:t>Chant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 u="sng">
                <a:solidFill>
                  <a:schemeClr val="hlink"/>
                </a:solidFill>
                <a:hlinkClick r:id="rId6"/>
              </a:rPr>
              <a:t>https://youtu.be/OsniojX1lds?si=bplAYn-p-22KZCMm</a:t>
            </a:r>
            <a:r>
              <a:rPr lang="fr-CA"/>
              <a:t>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/>
              <a:t>Rap autochtone 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 u="sng">
                <a:solidFill>
                  <a:schemeClr val="hlink"/>
                </a:solidFill>
                <a:hlinkClick r:id="rId7"/>
              </a:rPr>
              <a:t>https://enclasse.telequebec.tv/contenu/Rap-atikamekw/21618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/>
              <a:t>Le tabac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r>
              <a:rPr lang="fr-CA" u="sng">
                <a:solidFill>
                  <a:schemeClr val="hlink"/>
                </a:solidFill>
                <a:hlinkClick r:id="rId8"/>
              </a:rPr>
              <a:t>https://enclasse.telequebec.tv/contenu/Le-tabac/17535</a:t>
            </a: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7" name="Google Shape;127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6825" y="0"/>
            <a:ext cx="7721290" cy="5143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wiss">
  <a:themeElements>
    <a:clrScheme name="Swiss">
      <a:dk1>
        <a:srgbClr val="F46524"/>
      </a:dk1>
      <a:lt1>
        <a:srgbClr val="FFFFFF"/>
      </a:lt1>
      <a:dk2>
        <a:srgbClr val="000000"/>
      </a:dk2>
      <a:lt2>
        <a:srgbClr val="757575"/>
      </a:lt2>
      <a:accent1>
        <a:srgbClr val="01579B"/>
      </a:accent1>
      <a:accent2>
        <a:srgbClr val="27C7BD"/>
      </a:accent2>
      <a:accent3>
        <a:srgbClr val="0099E8"/>
      </a:accent3>
      <a:accent4>
        <a:srgbClr val="51B9A3"/>
      </a:accent4>
      <a:accent5>
        <a:srgbClr val="FB8C00"/>
      </a:accent5>
      <a:accent6>
        <a:srgbClr val="FFAE88"/>
      </a:accent6>
      <a:hlink>
        <a:srgbClr val="0277BD"/>
      </a:hlink>
      <a:folHlink>
        <a:srgbClr val="0277BD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797</Words>
  <Application>Microsoft Office PowerPoint</Application>
  <PresentationFormat>Affichage à l'écran (16:9)</PresentationFormat>
  <Paragraphs>89</Paragraphs>
  <Slides>20</Slides>
  <Notes>20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20</vt:i4>
      </vt:variant>
    </vt:vector>
  </HeadingPairs>
  <TitlesOfParts>
    <vt:vector size="25" baseType="lpstr">
      <vt:lpstr>Roboto</vt:lpstr>
      <vt:lpstr>Raleway</vt:lpstr>
      <vt:lpstr>Arial</vt:lpstr>
      <vt:lpstr>Lato</vt:lpstr>
      <vt:lpstr>Swiss</vt:lpstr>
      <vt:lpstr>Lundi 30 septembre : Journée de la vérité et de la réconciliation autochtone </vt:lpstr>
      <vt:lpstr>Qu’est-ce que la réconciliation </vt:lpstr>
      <vt:lpstr>Objectifs </vt:lpstr>
      <vt:lpstr>Présentation PowerPoint</vt:lpstr>
      <vt:lpstr>Les ‘’indiens’’</vt:lpstr>
      <vt:lpstr>Pourquoi la réconciliation?</vt:lpstr>
      <vt:lpstr>Suite</vt:lpstr>
      <vt:lpstr>Beauté de la culture autochtone </vt:lpstr>
      <vt:lpstr>Présentation PowerPoint</vt:lpstr>
      <vt:lpstr>Analyse de la peinture</vt:lpstr>
      <vt:lpstr>Présentation PowerPoint</vt:lpstr>
      <vt:lpstr>Présentation PowerPoint</vt:lpstr>
      <vt:lpstr>Présentation PowerPoint</vt:lpstr>
      <vt:lpstr>Une vision de l’avenir en couleur </vt:lpstr>
      <vt:lpstr>La crise d’OKA</vt:lpstr>
      <vt:lpstr>Contexte</vt:lpstr>
      <vt:lpstr>Kanesatake</vt:lpstr>
      <vt:lpstr>Kahnawake</vt:lpstr>
      <vt:lpstr>Présentation PowerPoint</vt:lpstr>
      <vt:lpstr>Qui a gagné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Léonie Asselin</dc:creator>
  <cp:lastModifiedBy>Léonie Asselin</cp:lastModifiedBy>
  <cp:revision>1</cp:revision>
  <dcterms:modified xsi:type="dcterms:W3CDTF">2024-09-27T16:46:03Z</dcterms:modified>
</cp:coreProperties>
</file>